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77" r:id="rId4"/>
    <p:sldId id="258" r:id="rId5"/>
    <p:sldId id="259" r:id="rId6"/>
    <p:sldId id="260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61" r:id="rId17"/>
    <p:sldId id="263" r:id="rId18"/>
    <p:sldId id="267" r:id="rId19"/>
    <p:sldId id="266" r:id="rId20"/>
    <p:sldId id="264" r:id="rId21"/>
    <p:sldId id="265" r:id="rId22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CA44C4-5874-4D76-909D-AB09301202A6}" type="datetimeFigureOut">
              <a:rPr lang="pt-PT" smtClean="0"/>
              <a:pPr/>
              <a:t>28-02-2014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1BADF-DFF3-41D8-9D19-B141DF1BF736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225152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1BADF-DFF3-41D8-9D19-B141DF1BF736}" type="slidenum">
              <a:rPr lang="pt-PT" smtClean="0"/>
              <a:pPr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802219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C7A66-F689-4192-911B-689D29929A3E}" type="datetimeFigureOut">
              <a:rPr lang="pt-PT" smtClean="0"/>
              <a:pPr/>
              <a:t>28-02-2014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351B-8245-4F1A-9FEE-7D8387853FB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455729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C7A66-F689-4192-911B-689D29929A3E}" type="datetimeFigureOut">
              <a:rPr lang="pt-PT" smtClean="0"/>
              <a:pPr/>
              <a:t>28-02-2014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351B-8245-4F1A-9FEE-7D8387853FB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540321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C7A66-F689-4192-911B-689D29929A3E}" type="datetimeFigureOut">
              <a:rPr lang="pt-PT" smtClean="0"/>
              <a:pPr/>
              <a:t>28-02-2014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351B-8245-4F1A-9FEE-7D8387853FB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09195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C7A66-F689-4192-911B-689D29929A3E}" type="datetimeFigureOut">
              <a:rPr lang="pt-PT" smtClean="0"/>
              <a:pPr/>
              <a:t>28-02-2014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351B-8245-4F1A-9FEE-7D8387853FB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4210695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C7A66-F689-4192-911B-689D29929A3E}" type="datetimeFigureOut">
              <a:rPr lang="pt-PT" smtClean="0"/>
              <a:pPr/>
              <a:t>28-02-2014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351B-8245-4F1A-9FEE-7D8387853FB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700238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C7A66-F689-4192-911B-689D29929A3E}" type="datetimeFigureOut">
              <a:rPr lang="pt-PT" smtClean="0"/>
              <a:pPr/>
              <a:t>28-02-2014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351B-8245-4F1A-9FEE-7D8387853FB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484658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C7A66-F689-4192-911B-689D29929A3E}" type="datetimeFigureOut">
              <a:rPr lang="pt-PT" smtClean="0"/>
              <a:pPr/>
              <a:t>28-02-2014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351B-8245-4F1A-9FEE-7D8387853FB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33585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C7A66-F689-4192-911B-689D29929A3E}" type="datetimeFigureOut">
              <a:rPr lang="pt-PT" smtClean="0"/>
              <a:pPr/>
              <a:t>28-02-2014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351B-8245-4F1A-9FEE-7D8387853FB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450700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C7A66-F689-4192-911B-689D29929A3E}" type="datetimeFigureOut">
              <a:rPr lang="pt-PT" smtClean="0"/>
              <a:pPr/>
              <a:t>28-02-2014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351B-8245-4F1A-9FEE-7D8387853FB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931311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C7A66-F689-4192-911B-689D29929A3E}" type="datetimeFigureOut">
              <a:rPr lang="pt-PT" smtClean="0"/>
              <a:pPr/>
              <a:t>28-02-2014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351B-8245-4F1A-9FEE-7D8387853FB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895757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C7A66-F689-4192-911B-689D29929A3E}" type="datetimeFigureOut">
              <a:rPr lang="pt-PT" smtClean="0"/>
              <a:pPr/>
              <a:t>28-02-2014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351B-8245-4F1A-9FEE-7D8387853FB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452920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C7A66-F689-4192-911B-689D29929A3E}" type="datetimeFigureOut">
              <a:rPr lang="pt-PT" smtClean="0"/>
              <a:pPr/>
              <a:t>28-02-2014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5351B-8245-4F1A-9FEE-7D8387853FB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960555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smtClean="0"/>
              <a:t>EVENTOS ISE</a:t>
            </a: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dirty="0" smtClean="0"/>
              <a:t>No âmbito do Programa ERASMUS</a:t>
            </a:r>
          </a:p>
          <a:p>
            <a:r>
              <a:rPr lang="pt-PT" dirty="0" smtClean="0"/>
              <a:t>2012/2013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3205100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fbcdn-sphotos-f-a.akamaihd.net/hphotos-ak-ash3/t1/1000001_501107839983721_228686239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3"/>
            <a:ext cx="4248472" cy="5664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ângulo 3"/>
          <p:cNvSpPr/>
          <p:nvPr/>
        </p:nvSpPr>
        <p:spPr>
          <a:xfrm>
            <a:off x="5364088" y="404664"/>
            <a:ext cx="30963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/>
              <a:t>Título</a:t>
            </a:r>
            <a:r>
              <a:rPr lang="en-US" sz="1600" dirty="0"/>
              <a:t>: Evolution of the Aerospace Industry. Relationship with the Advances in </a:t>
            </a:r>
            <a:r>
              <a:rPr lang="en-US" sz="1600" dirty="0" smtClean="0"/>
              <a:t>Materials</a:t>
            </a:r>
          </a:p>
          <a:p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err="1"/>
              <a:t>Orador</a:t>
            </a:r>
            <a:r>
              <a:rPr lang="en-US" sz="1600" dirty="0"/>
              <a:t>: Jorge </a:t>
            </a:r>
            <a:r>
              <a:rPr lang="en-US" sz="1600" dirty="0" err="1"/>
              <a:t>Salguero</a:t>
            </a:r>
            <a:endParaRPr lang="pt-PT" sz="1600" dirty="0"/>
          </a:p>
        </p:txBody>
      </p:sp>
      <p:pic>
        <p:nvPicPr>
          <p:cNvPr id="1026" name="Picture 2" descr="H:\FOTOS\Fotos_2013\2013_09\Fotos_Jornadas_2013\img0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060848"/>
            <a:ext cx="3435846" cy="45811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784352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s://scontent-b-ams.xx.fbcdn.net/hphotos-frc3/t1/1234908_501109176650254_239201122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1"/>
            <a:ext cx="3834426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ângulo 3"/>
          <p:cNvSpPr/>
          <p:nvPr/>
        </p:nvSpPr>
        <p:spPr>
          <a:xfrm>
            <a:off x="4280876" y="764704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sz="1600" dirty="0"/>
              <a:t>Título: Influencia de la Energía Geotérmica en Europa </a:t>
            </a:r>
            <a:endParaRPr lang="es-ES" sz="1600" dirty="0" smtClean="0"/>
          </a:p>
          <a:p>
            <a:r>
              <a:rPr lang="es-ES" sz="1600" dirty="0" smtClean="0"/>
              <a:t/>
            </a:r>
            <a:br>
              <a:rPr lang="es-ES" sz="1600" dirty="0" smtClean="0"/>
            </a:br>
            <a:r>
              <a:rPr lang="es-ES" sz="1600" dirty="0"/>
              <a:t>Orador: Pascual </a:t>
            </a:r>
            <a:r>
              <a:rPr lang="es-ES" sz="1600" dirty="0" err="1"/>
              <a:t>Alvarez</a:t>
            </a:r>
            <a:r>
              <a:rPr lang="es-ES" sz="1600" dirty="0"/>
              <a:t> Gómez</a:t>
            </a:r>
            <a:endParaRPr lang="pt-PT" sz="1600" dirty="0"/>
          </a:p>
        </p:txBody>
      </p:sp>
      <p:pic>
        <p:nvPicPr>
          <p:cNvPr id="5" name="Picture 3" descr="H:\FOTOS\Fotos_2013\2013_09\Fotos_Jornadas_2013\img0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140968"/>
            <a:ext cx="4320480" cy="32403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33126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fbcdn-sphotos-b-a.akamaihd.net/hphotos-ak-prn2/t1/1236749_501109206650251_847916087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4119233" cy="5492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ângulo 3"/>
          <p:cNvSpPr/>
          <p:nvPr/>
        </p:nvSpPr>
        <p:spPr>
          <a:xfrm>
            <a:off x="4442761" y="980728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sz="1600" dirty="0"/>
              <a:t>Título: Durabilidad del hormigón estructural aplicado a una obra marítima en el Puerto de </a:t>
            </a:r>
            <a:r>
              <a:rPr lang="es-ES" sz="1600" dirty="0" smtClean="0"/>
              <a:t>Algeciras</a:t>
            </a:r>
          </a:p>
          <a:p>
            <a:r>
              <a:rPr lang="es-ES" sz="1600" dirty="0" smtClean="0"/>
              <a:t/>
            </a:r>
            <a:br>
              <a:rPr lang="es-ES" sz="1600" dirty="0" smtClean="0"/>
            </a:br>
            <a:r>
              <a:rPr lang="es-ES" sz="1600" dirty="0"/>
              <a:t>Orador: Fernando </a:t>
            </a:r>
            <a:r>
              <a:rPr lang="es-ES" sz="1600" dirty="0" err="1"/>
              <a:t>Alvarez</a:t>
            </a:r>
            <a:r>
              <a:rPr lang="es-ES" sz="1600" dirty="0"/>
              <a:t> Nieto</a:t>
            </a:r>
            <a:endParaRPr lang="pt-PT" sz="1600" dirty="0"/>
          </a:p>
        </p:txBody>
      </p:sp>
      <p:pic>
        <p:nvPicPr>
          <p:cNvPr id="5" name="Picture 4" descr="https://fbcdn-sphotos-h-a.akamaihd.net/hphotos-ak-prn2/t1/1237159_501108589983646_2047776874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12976"/>
            <a:ext cx="432048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31770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fbcdn-sphotos-d-a.akamaihd.net/hphotos-ak-frc3/t1/1175380_501109763316862_1194701261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4086524" cy="5448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ângulo 3"/>
          <p:cNvSpPr/>
          <p:nvPr/>
        </p:nvSpPr>
        <p:spPr>
          <a:xfrm>
            <a:off x="4860032" y="1194432"/>
            <a:ext cx="383435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600" dirty="0"/>
              <a:t>Título: Erosões junto de pilares de grande diâmetro e grupos de </a:t>
            </a:r>
            <a:r>
              <a:rPr lang="pt-PT" sz="1600" dirty="0" smtClean="0"/>
              <a:t>estacas</a:t>
            </a:r>
          </a:p>
          <a:p>
            <a:r>
              <a:rPr lang="pt-PT" sz="1600" dirty="0"/>
              <a:t/>
            </a:r>
            <a:br>
              <a:rPr lang="pt-PT" sz="1600" dirty="0"/>
            </a:br>
            <a:r>
              <a:rPr lang="pt-PT" sz="1600" dirty="0"/>
              <a:t>Orador: Rui Lança</a:t>
            </a:r>
          </a:p>
          <a:p>
            <a:r>
              <a:rPr lang="pt-PT" dirty="0" smtClean="0"/>
              <a:t/>
            </a:r>
            <a:br>
              <a:rPr lang="pt-PT" dirty="0" smtClean="0"/>
            </a:br>
            <a:endParaRPr lang="pt-PT" dirty="0"/>
          </a:p>
        </p:txBody>
      </p:sp>
      <p:pic>
        <p:nvPicPr>
          <p:cNvPr id="6" name="Picture 2" descr="https://fbcdn-sphotos-a-a.akamaihd.net/hphotos-ak-prn1/t1/1174610_501108896650282_42126315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924944"/>
            <a:ext cx="4800533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962515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fbcdn-sphotos-f-a.akamaihd.net/hphotos-ak-ash3/t1/556466_501109789983526_1296986589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848" y="620688"/>
            <a:ext cx="4050449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ângulo 3"/>
          <p:cNvSpPr/>
          <p:nvPr/>
        </p:nvSpPr>
        <p:spPr>
          <a:xfrm>
            <a:off x="4788024" y="692696"/>
            <a:ext cx="3995936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/>
              <a:t/>
            </a:r>
            <a:br>
              <a:rPr lang="pt-PT" dirty="0"/>
            </a:br>
            <a:r>
              <a:rPr lang="pt-PT" sz="1600" dirty="0"/>
              <a:t>Título: Monitorização remota do ambiente marinho utilizando acústica</a:t>
            </a:r>
            <a:r>
              <a:rPr lang="pt-PT" sz="1600" dirty="0" smtClean="0"/>
              <a:t>.</a:t>
            </a:r>
          </a:p>
          <a:p>
            <a:r>
              <a:rPr lang="pt-PT" sz="1600" dirty="0"/>
              <a:t/>
            </a:r>
            <a:br>
              <a:rPr lang="pt-PT" sz="1600" dirty="0"/>
            </a:br>
            <a:r>
              <a:rPr lang="pt-PT" sz="1600" dirty="0"/>
              <a:t>Orador: Paulo </a:t>
            </a:r>
            <a:r>
              <a:rPr lang="pt-PT" sz="1600" dirty="0" smtClean="0"/>
              <a:t>Felisberto</a:t>
            </a:r>
          </a:p>
          <a:p>
            <a:r>
              <a:rPr lang="pt-PT" sz="1600" dirty="0" smtClean="0"/>
              <a:t>Co-autores</a:t>
            </a:r>
            <a:r>
              <a:rPr lang="pt-PT" sz="1600" dirty="0"/>
              <a:t>: A.B. Santos, B. </a:t>
            </a:r>
            <a:r>
              <a:rPr lang="pt-PT" sz="1600" dirty="0" err="1"/>
              <a:t>Jiang</a:t>
            </a:r>
            <a:r>
              <a:rPr lang="pt-PT" sz="1600" dirty="0"/>
              <a:t>, E. </a:t>
            </a:r>
            <a:r>
              <a:rPr lang="pt-PT" sz="1600" dirty="0" err="1"/>
              <a:t>Ey</a:t>
            </a:r>
            <a:r>
              <a:rPr lang="pt-PT" sz="1600" dirty="0"/>
              <a:t>, O.C Rodriguez, P.J. Santos, S. M. Jesus</a:t>
            </a:r>
          </a:p>
          <a:p>
            <a:r>
              <a:rPr lang="pt-PT" sz="1600" dirty="0" smtClean="0"/>
              <a:t/>
            </a:r>
            <a:br>
              <a:rPr lang="pt-PT" sz="1600" dirty="0" smtClean="0"/>
            </a:br>
            <a:endParaRPr lang="pt-PT" sz="1600" dirty="0"/>
          </a:p>
        </p:txBody>
      </p:sp>
      <p:pic>
        <p:nvPicPr>
          <p:cNvPr id="5" name="Picture 4" descr="https://fbcdn-sphotos-g-a.akamaihd.net/hphotos-ak-prn1/t1/1240198_501108646650307_1367504860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9256" y="3645024"/>
            <a:ext cx="412845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51223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scontent-a-ams.xx.fbcdn.net/hphotos-prn2/t1/1185923_501109823316856_1503961189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0835"/>
            <a:ext cx="3744416" cy="4992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ângulo 3"/>
          <p:cNvSpPr/>
          <p:nvPr/>
        </p:nvSpPr>
        <p:spPr>
          <a:xfrm>
            <a:off x="323528" y="5140629"/>
            <a:ext cx="806489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/>
              <a:t/>
            </a:r>
            <a:br>
              <a:rPr lang="pt-PT" dirty="0"/>
            </a:br>
            <a:r>
              <a:rPr lang="pt-PT" sz="1600" dirty="0"/>
              <a:t>Título: Modelo de avaliação energética de cidades segundo uma abordagem </a:t>
            </a:r>
            <a:r>
              <a:rPr lang="pt-PT" sz="1600" dirty="0" smtClean="0"/>
              <a:t>passiva</a:t>
            </a:r>
          </a:p>
          <a:p>
            <a:r>
              <a:rPr lang="pt-PT" sz="1600" dirty="0"/>
              <a:t/>
            </a:r>
            <a:br>
              <a:rPr lang="pt-PT" sz="1600" dirty="0"/>
            </a:br>
            <a:r>
              <a:rPr lang="pt-PT" sz="1600" dirty="0"/>
              <a:t>Oradores: Manuela Rosa e Susana Pinto</a:t>
            </a:r>
          </a:p>
          <a:p>
            <a:r>
              <a:rPr lang="pt-PT" dirty="0" smtClean="0"/>
              <a:t/>
            </a:r>
            <a:br>
              <a:rPr lang="pt-PT" dirty="0" smtClean="0"/>
            </a:br>
            <a:endParaRPr lang="pt-PT" dirty="0"/>
          </a:p>
        </p:txBody>
      </p:sp>
      <p:pic>
        <p:nvPicPr>
          <p:cNvPr id="25604" name="Picture 4" descr="https://scontent-a-ams.xx.fbcdn.net/hphotos-frc3/l/t1/1239627_501109856650186_210167809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0836"/>
            <a:ext cx="3744416" cy="4992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883589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fbcdn-sphotos-d-a.akamaihd.net/hphotos-ak-ash3/t1/544566_505925999501905_1343175075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4390778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fbcdn-sphotos-e-a.akamaihd.net/hphotos-ak-prn2/t1/1374710_509521272475711_289122690_n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496" t="-3598" r="18342" b="12501"/>
          <a:stretch/>
        </p:blipFill>
        <p:spPr bwMode="auto">
          <a:xfrm>
            <a:off x="4499992" y="358627"/>
            <a:ext cx="3961820" cy="3158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scontent-a-ams.xx.fbcdn.net/hphotos-ash3/t1/1173615_509521552475683_184752425_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2298" y="3516692"/>
            <a:ext cx="3819514" cy="286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937089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fbcdn-sphotos-d-a.akamaihd.net/hphotos-ak-prn1/t1/1383830_509523302475508_830654948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3668" y="548679"/>
            <a:ext cx="5904656" cy="4428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ângulo 3"/>
          <p:cNvSpPr/>
          <p:nvPr/>
        </p:nvSpPr>
        <p:spPr>
          <a:xfrm>
            <a:off x="323528" y="5031760"/>
            <a:ext cx="84249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 smtClean="0"/>
              <a:t>Seminários </a:t>
            </a:r>
            <a:r>
              <a:rPr lang="pt-PT" dirty="0"/>
              <a:t>de Investigação Aplicada à Engenharia, 26 de Setembro, Instituto Superior de Engenharia da Universidade do Algarve</a:t>
            </a: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/>
              <a:t>Membros do Grupo de Investigação "Modelado Inteligente de Sistemas" da </a:t>
            </a:r>
            <a:r>
              <a:rPr lang="pt-PT" dirty="0" err="1"/>
              <a:t>Escuela</a:t>
            </a:r>
            <a:r>
              <a:rPr lang="pt-PT" dirty="0"/>
              <a:t> Politécnica Superior de Algeciras da </a:t>
            </a:r>
            <a:r>
              <a:rPr lang="pt-PT" dirty="0" err="1"/>
              <a:t>Univerdidade</a:t>
            </a:r>
            <a:r>
              <a:rPr lang="pt-PT" dirty="0"/>
              <a:t> de </a:t>
            </a:r>
            <a:r>
              <a:rPr lang="pt-PT" dirty="0" err="1"/>
              <a:t>Cádiz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11589689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fbcdn-sphotos-f-a.akamaihd.net/hphotos-ak-ash4/t1/1209110_509521949142310_286094906_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r="15437" b="8520"/>
          <a:stretch/>
        </p:blipFill>
        <p:spPr bwMode="auto">
          <a:xfrm>
            <a:off x="467544" y="620688"/>
            <a:ext cx="3816000" cy="3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ângulo 3"/>
          <p:cNvSpPr/>
          <p:nvPr/>
        </p:nvSpPr>
        <p:spPr>
          <a:xfrm>
            <a:off x="4427984" y="98072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sz="1600" dirty="0"/>
              <a:t>11:30 -12:30</a:t>
            </a:r>
            <a:r>
              <a:rPr lang="es-ES" sz="1600" dirty="0" smtClean="0"/>
              <a:t/>
            </a:r>
            <a:br>
              <a:rPr lang="es-ES" sz="1600" dirty="0" smtClean="0"/>
            </a:br>
            <a:r>
              <a:rPr lang="es-ES" sz="1600" dirty="0"/>
              <a:t>Título : Predicción de comportamiento frente a la corrosión por picaduras del acero inoxidable </a:t>
            </a:r>
            <a:r>
              <a:rPr lang="es-ES" sz="1600" dirty="0" err="1"/>
              <a:t>austenítico</a:t>
            </a:r>
            <a:r>
              <a:rPr lang="es-ES" sz="1600" dirty="0"/>
              <a:t>.</a:t>
            </a:r>
            <a:r>
              <a:rPr lang="es-ES" sz="1600" dirty="0" smtClean="0"/>
              <a:t/>
            </a:r>
            <a:br>
              <a:rPr lang="es-ES" sz="1600" dirty="0" smtClean="0"/>
            </a:br>
            <a:r>
              <a:rPr lang="es-ES" sz="1600" dirty="0"/>
              <a:t>Orador : </a:t>
            </a:r>
            <a:r>
              <a:rPr lang="es-ES" sz="1600" dirty="0" err="1"/>
              <a:t>Maria</a:t>
            </a:r>
            <a:r>
              <a:rPr lang="es-ES" sz="1600" dirty="0"/>
              <a:t> Jesús </a:t>
            </a:r>
            <a:r>
              <a:rPr lang="es-ES" sz="1600" dirty="0" err="1"/>
              <a:t>Jimenez</a:t>
            </a:r>
            <a:r>
              <a:rPr lang="es-ES" sz="1600" dirty="0"/>
              <a:t> Come</a:t>
            </a:r>
            <a:endParaRPr lang="pt-PT" sz="1600" dirty="0"/>
          </a:p>
        </p:txBody>
      </p:sp>
      <p:pic>
        <p:nvPicPr>
          <p:cNvPr id="16388" name="Picture 4" descr="https://scontent-b-ams.xx.fbcdn.net/hphotos-ash4/t1/1385064_509521882475650_1758534133_n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" b="13204"/>
          <a:stretch/>
        </p:blipFill>
        <p:spPr bwMode="auto">
          <a:xfrm>
            <a:off x="4130792" y="3501008"/>
            <a:ext cx="4424243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354042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scontent-a-ams.xx.fbcdn.net/hphotos-ash3/t1/1385990_509522325808939_368630465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2"/>
            <a:ext cx="3402378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ângulo 3"/>
          <p:cNvSpPr/>
          <p:nvPr/>
        </p:nvSpPr>
        <p:spPr>
          <a:xfrm>
            <a:off x="4283968" y="105273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dirty="0"/>
              <a:t>14:30 -15:30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/>
              <a:t>Título : La cadena logística en los Puertos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/>
              <a:t>Orador : María del Mar </a:t>
            </a:r>
            <a:r>
              <a:rPr lang="es-ES" dirty="0" err="1"/>
              <a:t>Cerban</a:t>
            </a:r>
            <a:r>
              <a:rPr lang="es-ES" dirty="0"/>
              <a:t> Jiménez</a:t>
            </a:r>
            <a:endParaRPr lang="pt-PT" dirty="0"/>
          </a:p>
        </p:txBody>
      </p:sp>
      <p:pic>
        <p:nvPicPr>
          <p:cNvPr id="15364" name="Picture 4" descr="https://fbcdn-sphotos-d-a.akamaihd.net/hphotos-ak-frc3/t1/1381736_509522039142301_1297173283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780928"/>
            <a:ext cx="4768863" cy="3576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10200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fbcdn-sphotos-d-a.akamaihd.net/hphotos-ak-prn1/t1/936700_443750119052827_693265547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908720"/>
            <a:ext cx="3816424" cy="493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fbcdn-sphotos-b-a.akamaihd.net/hphotos-ak-frc3/t1/428032_444770515617454_485857101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96117"/>
            <a:ext cx="3744414" cy="280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scontent-a-ams.xx.fbcdn.net/hphotos-frc3/t1/971874_444770292284143_511041080_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3393" y="3068960"/>
            <a:ext cx="3741014" cy="280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127170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fbcdn-sphotos-c-a.akamaihd.net/hphotos-ak-prn2/t1/1376629_509523252475513_2006346057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5642"/>
            <a:ext cx="3348372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ângulo 3"/>
          <p:cNvSpPr/>
          <p:nvPr/>
        </p:nvSpPr>
        <p:spPr>
          <a:xfrm>
            <a:off x="4211960" y="62068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dirty="0"/>
              <a:t>Título : Nuevos métodos combinados de predicción en sistemas logísticos-</a:t>
            </a:r>
            <a:r>
              <a:rPr lang="es-ES" dirty="0" err="1"/>
              <a:t>Portuários</a:t>
            </a:r>
            <a:r>
              <a:rPr lang="es-ES" dirty="0"/>
              <a:t> en el puerto Bahía de Algeciras.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/>
              <a:t>Orador : Juan Jesús Ruiz Aguilar</a:t>
            </a:r>
            <a:endParaRPr lang="pt-PT" dirty="0"/>
          </a:p>
        </p:txBody>
      </p:sp>
      <p:pic>
        <p:nvPicPr>
          <p:cNvPr id="6" name="Picture 2" descr="https://fbcdn-sphotos-b-a.akamaihd.net/hphotos-ak-ash3/t1/1383965_509521712475667_609926984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708920"/>
            <a:ext cx="5184575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037289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4067944" y="54868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dirty="0"/>
              <a:t>15:30 -16:30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/>
              <a:t>Título : La logística portuaria en el Estrecho de Gibraltar. Predicción de tráfico Ro-Ro.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/>
              <a:t>Orador : José Antonio Moscoso López</a:t>
            </a:r>
            <a:endParaRPr lang="pt-PT" dirty="0"/>
          </a:p>
        </p:txBody>
      </p:sp>
      <p:pic>
        <p:nvPicPr>
          <p:cNvPr id="14338" name="Picture 2" descr="https://fbcdn-sphotos-e-a.akamaihd.net/hphotos-ak-frc3/t1/1069373_509523189142186_1859360651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568" y="476672"/>
            <a:ext cx="3348372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fbcdn-sphotos-g-a.akamaihd.net/hphotos-ak-ash3/t1/1382865_509522492475589_201630792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48880"/>
            <a:ext cx="4392488" cy="329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01816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0575" y="722522"/>
            <a:ext cx="3781425" cy="534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790" r="8663" b="533"/>
          <a:stretch/>
        </p:blipFill>
        <p:spPr bwMode="auto">
          <a:xfrm>
            <a:off x="4649746" y="155511"/>
            <a:ext cx="3671452" cy="4019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9746" y="3912048"/>
            <a:ext cx="3671452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30382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fbcdn-sphotos-g-a.akamaihd.net/hphotos-ak-frc1/t1/1186168_495532247207947_1729497984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9381" y="476672"/>
            <a:ext cx="4336365" cy="5781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531"/>
          <a:stretch/>
        </p:blipFill>
        <p:spPr bwMode="auto">
          <a:xfrm>
            <a:off x="4640561" y="476672"/>
            <a:ext cx="4306196" cy="3492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303" b="1134"/>
          <a:stretch/>
        </p:blipFill>
        <p:spPr bwMode="auto">
          <a:xfrm>
            <a:off x="4596897" y="3969326"/>
            <a:ext cx="4393524" cy="2226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10918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fbcdn-sphotos-a-a.akamaihd.net/hphotos-ak-prn2/t1/1234618_501106099983895_55909903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068960"/>
            <a:ext cx="489654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ângulo 3"/>
          <p:cNvSpPr/>
          <p:nvPr/>
        </p:nvSpPr>
        <p:spPr>
          <a:xfrm>
            <a:off x="4543603" y="980728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sz="1600" dirty="0"/>
              <a:t>Título: Los </a:t>
            </a:r>
            <a:r>
              <a:rPr lang="es-ES" sz="1600" dirty="0" smtClean="0"/>
              <a:t>sistemas </a:t>
            </a:r>
            <a:r>
              <a:rPr lang="es-ES" sz="1600" dirty="0"/>
              <a:t>GNSS y sus aplicaciones a la </a:t>
            </a:r>
            <a:r>
              <a:rPr lang="es-ES" sz="1600" dirty="0" smtClean="0"/>
              <a:t>ingeniería</a:t>
            </a:r>
          </a:p>
          <a:p>
            <a:r>
              <a:rPr lang="es-ES" sz="1600" dirty="0" smtClean="0"/>
              <a:t/>
            </a:r>
            <a:br>
              <a:rPr lang="es-ES" sz="1600" dirty="0" smtClean="0"/>
            </a:br>
            <a:r>
              <a:rPr lang="es-ES" sz="1600" dirty="0"/>
              <a:t>Orador: Bismarck </a:t>
            </a:r>
            <a:r>
              <a:rPr lang="es-ES" sz="1600" dirty="0" err="1"/>
              <a:t>Jigena</a:t>
            </a:r>
            <a:endParaRPr lang="pt-PT" sz="1600" dirty="0"/>
          </a:p>
        </p:txBody>
      </p:sp>
      <p:pic>
        <p:nvPicPr>
          <p:cNvPr id="8196" name="Picture 4" descr="https://scontent-a-ams.xx.fbcdn.net/hphotos-prn2/t1/1240052_501106306650541_1911216707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594" y="404664"/>
            <a:ext cx="4203009" cy="315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87670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scontent-b-ams.xx.fbcdn.net/hphotos-prn2/l/t1/1235006_501106333317205_1788211533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824536" cy="361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ângulo 3"/>
          <p:cNvSpPr/>
          <p:nvPr/>
        </p:nvSpPr>
        <p:spPr>
          <a:xfrm>
            <a:off x="5076056" y="764704"/>
            <a:ext cx="36358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600" dirty="0"/>
              <a:t>Título: A INFLUÊNCIA DO EFEITO SMEARING NA CONSOLIDAÇÃO DE SOLOS MOLES TRATADOS COM DRENOS VERTICAIS PRÉ </a:t>
            </a:r>
            <a:r>
              <a:rPr lang="pt-PT" sz="1600" dirty="0" smtClean="0"/>
              <a:t>FABRICADOS</a:t>
            </a:r>
          </a:p>
          <a:p>
            <a:r>
              <a:rPr lang="pt-PT" sz="1600" dirty="0" smtClean="0"/>
              <a:t/>
            </a:r>
            <a:br>
              <a:rPr lang="pt-PT" sz="1600" dirty="0" smtClean="0"/>
            </a:br>
            <a:r>
              <a:rPr lang="pt-PT" sz="1600" dirty="0" smtClean="0"/>
              <a:t>Oradora: </a:t>
            </a:r>
            <a:r>
              <a:rPr lang="pt-PT" sz="1600" dirty="0"/>
              <a:t>Elisa Silva</a:t>
            </a:r>
            <a:r>
              <a:rPr lang="pt-PT" sz="1600" dirty="0" smtClean="0"/>
              <a:t/>
            </a:r>
            <a:br>
              <a:rPr lang="pt-PT" sz="1600" dirty="0" smtClean="0"/>
            </a:br>
            <a:r>
              <a:rPr lang="pt-PT" sz="1600" dirty="0"/>
              <a:t>Co-Autora: Ângela </a:t>
            </a:r>
            <a:r>
              <a:rPr lang="pt-PT" sz="1600" dirty="0" err="1"/>
              <a:t>Vairinhos</a:t>
            </a:r>
            <a:endParaRPr lang="pt-PT" sz="1600" dirty="0"/>
          </a:p>
        </p:txBody>
      </p:sp>
      <p:pic>
        <p:nvPicPr>
          <p:cNvPr id="9220" name="Picture 4" descr="https://fbcdn-sphotos-b-a.akamaihd.net/hphotos-ak-ash3/t1/1238126_501106416650530_1309340608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5892" y="3429000"/>
            <a:ext cx="4208092" cy="3156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564167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scontent-a-ams.xx.fbcdn.net/hphotos-ash3/t1/1238772_501106633317175_1784103741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3240360" cy="432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ângulo 3"/>
          <p:cNvSpPr/>
          <p:nvPr/>
        </p:nvSpPr>
        <p:spPr>
          <a:xfrm>
            <a:off x="3491880" y="404558"/>
            <a:ext cx="51125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dirty="0"/>
              <a:t>Título: 1.La movilidad ERASMUS en el Departamento de Ingeniería Industrial e Ingeniería Civil de la Universidad de Cádiz. 2.El área de Ingeniería Mecánica de la</a:t>
            </a:r>
            <a:r>
              <a:rPr lang="es-ES" sz="1600" dirty="0" smtClean="0"/>
              <a:t/>
            </a:r>
            <a:br>
              <a:rPr lang="es-ES" sz="1600" dirty="0" smtClean="0"/>
            </a:br>
            <a:r>
              <a:rPr lang="es-ES" sz="1600" dirty="0"/>
              <a:t>Universidad de Cádiz abierta a la colaboración internacional</a:t>
            </a:r>
            <a:r>
              <a:rPr lang="es-ES" sz="1600" dirty="0" smtClean="0"/>
              <a:t>.</a:t>
            </a:r>
          </a:p>
          <a:p>
            <a:r>
              <a:rPr lang="es-ES" sz="1600" dirty="0" smtClean="0"/>
              <a:t/>
            </a:r>
            <a:br>
              <a:rPr lang="es-ES" sz="1600" dirty="0" smtClean="0"/>
            </a:br>
            <a:r>
              <a:rPr lang="es-ES" sz="1600" dirty="0"/>
              <a:t>Orador: Raúl Martín </a:t>
            </a:r>
            <a:r>
              <a:rPr lang="es-ES" sz="1600" dirty="0" err="1"/>
              <a:t>Garcia</a:t>
            </a:r>
            <a:endParaRPr lang="pt-PT" sz="1600" dirty="0"/>
          </a:p>
        </p:txBody>
      </p:sp>
      <p:pic>
        <p:nvPicPr>
          <p:cNvPr id="17412" name="Picture 4" descr="https://fbcdn-sphotos-c-a.akamaihd.net/hphotos-ak-ash3/t1/1236712_501106816650490_1354006305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1980" y="2132856"/>
            <a:ext cx="3312368" cy="4416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79198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scontent-a-ams.xx.fbcdn.net/hphotos-prn2/t1/1229881_501106976650474_2064592058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9" y="908720"/>
            <a:ext cx="4752528" cy="356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ângulo 3"/>
          <p:cNvSpPr/>
          <p:nvPr/>
        </p:nvSpPr>
        <p:spPr>
          <a:xfrm>
            <a:off x="395536" y="5301208"/>
            <a:ext cx="83529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dirty="0"/>
              <a:t>Título: </a:t>
            </a:r>
            <a:endParaRPr lang="es-ES" sz="1600" dirty="0" smtClean="0"/>
          </a:p>
          <a:p>
            <a:pPr marL="342900" indent="-342900">
              <a:buAutoNum type="arabicPeriod"/>
            </a:pPr>
            <a:r>
              <a:rPr lang="es-ES" sz="1600" dirty="0" smtClean="0"/>
              <a:t>CEPSA</a:t>
            </a:r>
            <a:r>
              <a:rPr lang="es-ES" sz="1600" dirty="0"/>
              <a:t>, Innovando en el proceso de fabricación del PET. </a:t>
            </a:r>
            <a:endParaRPr lang="es-ES" sz="1600" dirty="0" smtClean="0"/>
          </a:p>
          <a:p>
            <a:pPr marL="342900" indent="-342900">
              <a:buAutoNum type="arabicPeriod"/>
            </a:pPr>
            <a:r>
              <a:rPr lang="es-ES" sz="1600" dirty="0" smtClean="0"/>
              <a:t>Recursos </a:t>
            </a:r>
            <a:r>
              <a:rPr lang="es-ES" sz="1600" dirty="0"/>
              <a:t>compartidos, en el área de Ingeniería de los Procesos de </a:t>
            </a:r>
            <a:r>
              <a:rPr lang="es-ES" sz="1600" dirty="0" smtClean="0"/>
              <a:t>Fabricación</a:t>
            </a:r>
          </a:p>
          <a:p>
            <a:r>
              <a:rPr lang="es-ES" sz="1600" dirty="0" smtClean="0"/>
              <a:t/>
            </a:r>
            <a:br>
              <a:rPr lang="es-ES" sz="1600" dirty="0" smtClean="0"/>
            </a:br>
            <a:r>
              <a:rPr lang="es-ES" sz="1600" dirty="0"/>
              <a:t>Orador: Armando Herrero González</a:t>
            </a:r>
            <a:endParaRPr lang="pt-PT" sz="1600" dirty="0"/>
          </a:p>
        </p:txBody>
      </p:sp>
      <p:pic>
        <p:nvPicPr>
          <p:cNvPr id="2050" name="Picture 2" descr="H:\FOTOS\Fotos_2013\2013_09\Fotos_Jornadas_2013\img0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628800"/>
            <a:ext cx="2862318" cy="38164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997771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fbcdn-sphotos-g-a.akamaihd.net/hphotos-ak-ash3/t1/1237132_501107609983744_1340268598_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r="21258" b="8761"/>
          <a:stretch/>
        </p:blipFill>
        <p:spPr bwMode="auto">
          <a:xfrm>
            <a:off x="323528" y="260648"/>
            <a:ext cx="4225785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ângulo 3"/>
          <p:cNvSpPr/>
          <p:nvPr/>
        </p:nvSpPr>
        <p:spPr>
          <a:xfrm>
            <a:off x="683568" y="4792239"/>
            <a:ext cx="31254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600" b="0" i="0" dirty="0" smtClean="0">
                <a:solidFill>
                  <a:srgbClr val="333333"/>
                </a:solidFill>
                <a:effectLst/>
                <a:latin typeface="lucida grande"/>
              </a:rPr>
              <a:t>Título: </a:t>
            </a:r>
            <a:r>
              <a:rPr lang="pt-PT" sz="1600" b="0" i="0" dirty="0" err="1" smtClean="0">
                <a:solidFill>
                  <a:srgbClr val="333333"/>
                </a:solidFill>
                <a:effectLst/>
                <a:latin typeface="lucida grande"/>
              </a:rPr>
              <a:t>Pneumatics</a:t>
            </a:r>
            <a:r>
              <a:rPr lang="pt-PT" sz="1600" b="0" i="0" dirty="0" smtClean="0">
                <a:solidFill>
                  <a:srgbClr val="333333"/>
                </a:solidFill>
                <a:effectLst/>
                <a:latin typeface="lucida grande"/>
              </a:rPr>
              <a:t> </a:t>
            </a:r>
            <a:r>
              <a:rPr lang="pt-PT" sz="1600" b="0" i="0" dirty="0" err="1" smtClean="0">
                <a:solidFill>
                  <a:srgbClr val="333333"/>
                </a:solidFill>
                <a:effectLst/>
                <a:latin typeface="lucida grande"/>
              </a:rPr>
              <a:t>and</a:t>
            </a:r>
            <a:r>
              <a:rPr lang="pt-PT" sz="1600" b="0" i="0" dirty="0" smtClean="0">
                <a:solidFill>
                  <a:srgbClr val="333333"/>
                </a:solidFill>
                <a:effectLst/>
                <a:latin typeface="lucida grande"/>
              </a:rPr>
              <a:t> </a:t>
            </a:r>
            <a:r>
              <a:rPr lang="pt-PT" sz="1600" b="0" i="0" dirty="0" err="1" smtClean="0">
                <a:solidFill>
                  <a:srgbClr val="333333"/>
                </a:solidFill>
                <a:effectLst/>
                <a:latin typeface="lucida grande"/>
              </a:rPr>
              <a:t>Hydraulics</a:t>
            </a:r>
            <a:r>
              <a:rPr lang="pt-PT" sz="1600" b="0" i="0" dirty="0" smtClean="0">
                <a:solidFill>
                  <a:srgbClr val="333333"/>
                </a:solidFill>
                <a:effectLst/>
                <a:latin typeface="lucida grande"/>
              </a:rPr>
              <a:t> </a:t>
            </a:r>
            <a:r>
              <a:rPr lang="pt-PT" sz="1600" b="0" i="0" dirty="0" err="1" smtClean="0">
                <a:solidFill>
                  <a:srgbClr val="333333"/>
                </a:solidFill>
                <a:effectLst/>
                <a:latin typeface="lucida grande"/>
              </a:rPr>
              <a:t>Applications</a:t>
            </a:r>
            <a:endParaRPr lang="pt-PT" sz="1600" b="0" i="0" dirty="0" smtClean="0">
              <a:solidFill>
                <a:srgbClr val="333333"/>
              </a:solidFill>
              <a:effectLst/>
              <a:latin typeface="lucida grande"/>
            </a:endParaRPr>
          </a:p>
          <a:p>
            <a:r>
              <a:rPr lang="pt-PT" sz="1600" dirty="0" smtClean="0"/>
              <a:t/>
            </a:r>
            <a:br>
              <a:rPr lang="pt-PT" sz="1600" dirty="0" smtClean="0"/>
            </a:br>
            <a:r>
              <a:rPr lang="pt-PT" sz="1600" b="0" i="0" dirty="0" smtClean="0">
                <a:solidFill>
                  <a:srgbClr val="333333"/>
                </a:solidFill>
                <a:effectLst/>
                <a:latin typeface="lucida grande"/>
              </a:rPr>
              <a:t>Orador: Raúl </a:t>
            </a:r>
            <a:r>
              <a:rPr lang="pt-PT" sz="1600" b="0" i="0" dirty="0" err="1" smtClean="0">
                <a:solidFill>
                  <a:srgbClr val="333333"/>
                </a:solidFill>
                <a:effectLst/>
                <a:latin typeface="lucida grande"/>
              </a:rPr>
              <a:t>Martín</a:t>
            </a:r>
            <a:r>
              <a:rPr lang="pt-PT" sz="1600" b="0" i="0" dirty="0" smtClean="0">
                <a:solidFill>
                  <a:srgbClr val="333333"/>
                </a:solidFill>
                <a:effectLst/>
                <a:latin typeface="lucida grande"/>
              </a:rPr>
              <a:t> Garcia</a:t>
            </a:r>
            <a:endParaRPr lang="pt-PT" sz="1600" dirty="0"/>
          </a:p>
        </p:txBody>
      </p:sp>
      <p:pic>
        <p:nvPicPr>
          <p:cNvPr id="3074" name="Picture 2" descr="H:\FOTOS\Fotos_2013\2013_09\Fotos_Jornadas_2013\img0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140968"/>
            <a:ext cx="4668011" cy="35010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2924306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194</Words>
  <Application>Microsoft Office PowerPoint</Application>
  <PresentationFormat>Apresentação na tela (4:3)</PresentationFormat>
  <Paragraphs>37</Paragraphs>
  <Slides>21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2" baseType="lpstr">
      <vt:lpstr>Tema do Office</vt:lpstr>
      <vt:lpstr>EVENTOS ISE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>Universidade do Algarve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cribeiro</dc:creator>
  <cp:lastModifiedBy>CRibeiro</cp:lastModifiedBy>
  <cp:revision>10</cp:revision>
  <dcterms:created xsi:type="dcterms:W3CDTF">2014-02-27T10:41:52Z</dcterms:created>
  <dcterms:modified xsi:type="dcterms:W3CDTF">2014-02-28T09:45:50Z</dcterms:modified>
</cp:coreProperties>
</file>